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9598"/>
    <a:srgbClr val="77787B"/>
    <a:srgbClr val="006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33" autoAdjust="0"/>
  </p:normalViewPr>
  <p:slideViewPr>
    <p:cSldViewPr>
      <p:cViewPr>
        <p:scale>
          <a:sx n="80" d="100"/>
          <a:sy n="80" d="100"/>
        </p:scale>
        <p:origin x="-7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C69B083-2B63-4A44-BAEF-7E0AA99F0E98}" type="datetimeFigureOut">
              <a:rPr lang="cs-CZ" smtClean="0"/>
              <a:pPr/>
              <a:t>27.10.2012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8CD25D56-972D-4858-A597-F17BDC2F0CE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7318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03F72-DAA0-43CF-86A7-EEB589A4CDE6}" type="datetimeFigureOut">
              <a:rPr lang="cs-CZ" smtClean="0"/>
              <a:pPr/>
              <a:t>27.10.2012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2D74DE-EBB1-4A6C-81FD-9843714B06C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6203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1190630"/>
            <a:ext cx="4000496" cy="5667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857232"/>
            <a:ext cx="7772400" cy="1470025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71472" y="3071810"/>
            <a:ext cx="4214842" cy="2857520"/>
          </a:xfr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5110996"/>
            <a:ext cx="714380" cy="837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 descr="logo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43042" y="5143512"/>
            <a:ext cx="762000" cy="80962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2164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000108"/>
            <a:ext cx="4038600" cy="512605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000108"/>
            <a:ext cx="4038600" cy="512605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000108"/>
            <a:ext cx="4040188" cy="11747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000108"/>
            <a:ext cx="4041775" cy="11747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143760" y="4857760"/>
            <a:ext cx="2000240" cy="200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85804" y="285728"/>
            <a:ext cx="8229600" cy="654032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Amor Sans Pro" pitchFamily="50" charset="-18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285728"/>
          </a:xfrm>
          <a:prstGeom prst="rect">
            <a:avLst/>
          </a:prstGeom>
          <a:solidFill>
            <a:srgbClr val="939598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" y="0"/>
            <a:ext cx="214282" cy="571480"/>
          </a:xfrm>
          <a:prstGeom prst="rect">
            <a:avLst/>
          </a:prstGeom>
          <a:solidFill>
            <a:srgbClr val="006FBA">
              <a:alpha val="7000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9" name="Obrázek 8" descr="logo"/>
          <p:cNvPicPr/>
          <p:nvPr/>
        </p:nvPicPr>
        <p:blipFill>
          <a:blip r:embed="rId14" cstate="print">
            <a:grayscl/>
          </a:blip>
          <a:srcRect/>
          <a:stretch>
            <a:fillRect/>
          </a:stretch>
        </p:blipFill>
        <p:spPr bwMode="auto">
          <a:xfrm>
            <a:off x="8929718" y="34290"/>
            <a:ext cx="180000" cy="1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mor Sans Pro" pitchFamily="50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SzPct val="100000"/>
        <a:buFont typeface="Wingdings" pitchFamily="2" charset="2"/>
        <a:buChar char="§"/>
        <a:defRPr sz="3200" kern="1200">
          <a:solidFill>
            <a:schemeClr val="tx1"/>
          </a:solidFill>
          <a:latin typeface="Amor Sans Pro" pitchFamily="50" charset="-18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Wingdings" pitchFamily="2" charset="2"/>
        <a:buChar char="§"/>
        <a:defRPr sz="2800" kern="1200">
          <a:solidFill>
            <a:schemeClr val="tx1"/>
          </a:solidFill>
          <a:latin typeface="Amor Sans Pro" pitchFamily="50" charset="-18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Tx/>
        <a:buFont typeface="Calibri" pitchFamily="34" charset="0"/>
        <a:buChar char="‐"/>
        <a:defRPr sz="2400" kern="1200">
          <a:solidFill>
            <a:schemeClr val="tx1"/>
          </a:solidFill>
          <a:latin typeface="Amor Sans Pro" pitchFamily="50" charset="-18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Tx/>
        <a:buFont typeface="Calibri" pitchFamily="34" charset="0"/>
        <a:buChar char="‐"/>
        <a:defRPr sz="2000" kern="1200">
          <a:solidFill>
            <a:schemeClr val="tx1"/>
          </a:solidFill>
          <a:latin typeface="Amor Sans Pro" pitchFamily="50" charset="-18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Calibri" pitchFamily="34" charset="0"/>
        <a:buChar char="‐"/>
        <a:defRPr sz="2000" kern="1200">
          <a:solidFill>
            <a:schemeClr val="tx1"/>
          </a:solidFill>
          <a:latin typeface="Amor Sans Pro" pitchFamily="50" charset="-18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Podpora adaptivní navigace</a:t>
            </a:r>
            <a:endParaRPr lang="cs-CZ" b="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71472" y="3861048"/>
            <a:ext cx="4214842" cy="2068282"/>
          </a:xfrm>
        </p:spPr>
        <p:txBody>
          <a:bodyPr>
            <a:normAutofit/>
          </a:bodyPr>
          <a:lstStyle/>
          <a:p>
            <a:r>
              <a:rPr lang="en-US" dirty="0" err="1" smtClean="0"/>
              <a:t>Petr</a:t>
            </a:r>
            <a:r>
              <a:rPr lang="en-US" dirty="0" smtClean="0"/>
              <a:t> </a:t>
            </a:r>
            <a:r>
              <a:rPr lang="cs-CZ" dirty="0" smtClean="0"/>
              <a:t>Šaloun</a:t>
            </a:r>
            <a:endParaRPr lang="en-US" dirty="0" smtClean="0"/>
          </a:p>
          <a:p>
            <a:r>
              <a:rPr lang="cs-CZ" dirty="0" smtClean="0"/>
              <a:t>VŠB-T</a:t>
            </a:r>
            <a:r>
              <a:rPr lang="en-US" dirty="0" err="1" smtClean="0"/>
              <a:t>echnick</a:t>
            </a:r>
            <a:r>
              <a:rPr lang="cs-CZ" dirty="0" smtClean="0"/>
              <a:t>á</a:t>
            </a:r>
            <a:r>
              <a:rPr lang="en-US" dirty="0" smtClean="0"/>
              <a:t> </a:t>
            </a:r>
            <a:r>
              <a:rPr lang="en-US" dirty="0" err="1" smtClean="0"/>
              <a:t>univerzita</a:t>
            </a:r>
            <a:r>
              <a:rPr lang="en-US" dirty="0" smtClean="0"/>
              <a:t> </a:t>
            </a:r>
            <a:r>
              <a:rPr lang="cs-CZ" dirty="0" smtClean="0"/>
              <a:t>Ostrava</a:t>
            </a:r>
            <a:br>
              <a:rPr lang="cs-CZ" dirty="0" smtClean="0"/>
            </a:br>
            <a:r>
              <a:rPr lang="cs-CZ" dirty="0" smtClean="0"/>
              <a:t>FEI, katedra informatiky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Adaptivní technologie</a:t>
            </a:r>
            <a:r>
              <a:rPr lang="en-US" dirty="0"/>
              <a:t/>
            </a:r>
            <a:br>
              <a:rPr lang="en-US" dirty="0"/>
            </a:br>
            <a:r>
              <a:rPr lang="cs-CZ" sz="2800" dirty="0"/>
              <a:t>Generování odkazů</a:t>
            </a:r>
            <a:endParaRPr lang="en-US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68760"/>
            <a:ext cx="6840760" cy="5396127"/>
          </a:xfrm>
        </p:spPr>
      </p:pic>
    </p:spTree>
    <p:extLst>
      <p:ext uri="{BB962C8B-B14F-4D97-AF65-F5344CB8AC3E}">
        <p14:creationId xmlns:p14="http://schemas.microsoft.com/office/powerpoint/2010/main" val="398731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Tato kapitola poskytuje stručný úvod do podpory adaptivní navigace, recenzi velké adaptivní navigační technologie a podporu mechanismů</a:t>
            </a:r>
            <a:r>
              <a:rPr lang="cs-CZ" dirty="0" smtClean="0"/>
              <a:t>.</a:t>
            </a:r>
          </a:p>
          <a:p>
            <a:r>
              <a:rPr lang="cs-CZ" dirty="0"/>
              <a:t>Tyto technologie, původně vyvinuté v oblasti adaptivních hypermédií, se stávají stále důležitější v několika adaptivních webových aplikacích, od webu založeného na adaptivní virtuální realitě.</a:t>
            </a:r>
            <a:endParaRPr lang="en-US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53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cs-CZ" sz="3200" b="1" dirty="0"/>
              <a:t>Adaptivní technologie</a:t>
            </a:r>
            <a:endParaRPr lang="en-US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Přímé vedení je nejjednodušší technologie pro podporu adaptivní </a:t>
            </a:r>
            <a:r>
              <a:rPr lang="cs-CZ" dirty="0" smtClean="0"/>
              <a:t>navigace. </a:t>
            </a:r>
          </a:p>
          <a:p>
            <a:r>
              <a:rPr lang="cs-CZ" dirty="0"/>
              <a:t>Přímé vedení navrhuje "druhý nejlepší" uzel (nebo někdy několik alternativních uzlů) pro uživatele k návštěvě podle uživatelských cílů, znalostí a / nebo dalších parametrů, které byly zastoupeny v modelu uživatele. </a:t>
            </a:r>
            <a:endParaRPr lang="cs-CZ" dirty="0" smtClean="0"/>
          </a:p>
          <a:p>
            <a:r>
              <a:rPr lang="cs-CZ" dirty="0"/>
              <a:t>P</a:t>
            </a:r>
            <a:r>
              <a:rPr lang="cs-CZ" dirty="0" smtClean="0"/>
              <a:t>římé </a:t>
            </a:r>
            <a:r>
              <a:rPr lang="cs-CZ" dirty="0"/>
              <a:t>vedení </a:t>
            </a:r>
            <a:r>
              <a:rPr lang="cs-CZ" dirty="0" smtClean="0"/>
              <a:t>může být </a:t>
            </a:r>
            <a:r>
              <a:rPr lang="cs-CZ" dirty="0"/>
              <a:t>prezentováno uživateli ve dvou hlavních formách.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51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cs-CZ" sz="3200" b="1" dirty="0"/>
              <a:t>Adaptivní technologie</a:t>
            </a:r>
            <a:r>
              <a:rPr lang="en-US" sz="3200" b="1" dirty="0"/>
              <a:t/>
            </a:r>
            <a:br>
              <a:rPr lang="en-US" sz="3200" b="1" dirty="0"/>
            </a:br>
            <a:r>
              <a:rPr lang="cs-CZ" sz="2800" b="1" dirty="0"/>
              <a:t>Odkazy </a:t>
            </a:r>
            <a:r>
              <a:rPr lang="cs-CZ" sz="2800" b="1" dirty="0" smtClean="0"/>
              <a:t>pořadí</a:t>
            </a:r>
            <a:endParaRPr lang="en-US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5520"/>
          </a:xfrm>
        </p:spPr>
        <p:txBody>
          <a:bodyPr/>
          <a:lstStyle/>
          <a:p>
            <a:r>
              <a:rPr lang="cs-CZ" dirty="0"/>
              <a:t>Myšlenkou technologie adaptivního třídění nebo uspořádání je upřednostnit všechny odkazy konkrétní stránky v závislosti na modelu uživatele a některé use-case kritéria</a:t>
            </a:r>
            <a:r>
              <a:rPr lang="cs-CZ" dirty="0" smtClean="0"/>
              <a:t>: </a:t>
            </a:r>
            <a:r>
              <a:rPr lang="cs-CZ" dirty="0"/>
              <a:t>blíže k vrcholu, tím více relevantní odkaz. </a:t>
            </a:r>
            <a:endParaRPr lang="cs-CZ" dirty="0" smtClean="0"/>
          </a:p>
          <a:p>
            <a:r>
              <a:rPr lang="cs-CZ" dirty="0"/>
              <a:t>Zatímco adaptivní řazení byla poprvé představena v roce 1990 v systému </a:t>
            </a:r>
            <a:r>
              <a:rPr lang="cs-CZ" dirty="0" smtClean="0"/>
              <a:t>Hypadapter, </a:t>
            </a:r>
            <a:r>
              <a:rPr lang="cs-CZ" dirty="0"/>
              <a:t>nejčastěji podle příkladu této technologie je </a:t>
            </a:r>
            <a:r>
              <a:rPr lang="cs-CZ" dirty="0" smtClean="0"/>
              <a:t>HYPERFLEX.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42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Adaptivní technologie</a:t>
            </a:r>
            <a:r>
              <a:rPr lang="en-US" dirty="0"/>
              <a:t/>
            </a:r>
            <a:br>
              <a:rPr lang="en-US" dirty="0"/>
            </a:br>
            <a:r>
              <a:rPr lang="cs-CZ" sz="2800" dirty="0" smtClean="0"/>
              <a:t>Skryté odkazy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Skryté odkazy znamenají, že omezíme prostor vyhledávání navigace skrytím, odstraněním nebo zakázáním odkazů na relevantní stránky. </a:t>
            </a:r>
            <a:endParaRPr lang="cs-CZ" dirty="0" smtClean="0"/>
          </a:p>
          <a:p>
            <a:r>
              <a:rPr lang="cs-CZ" dirty="0"/>
              <a:t>Stránka může být považována za irelevantní z několika důvodů: například, pokud to není v souvislosti s aktuálního uživatele (učební cíl), nebo pokud představují materiály, na které uživatel ještě není připraven.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67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Adaptivní technologie</a:t>
            </a:r>
            <a:r>
              <a:rPr lang="en-US" dirty="0"/>
              <a:t/>
            </a:r>
            <a:br>
              <a:rPr lang="en-US" dirty="0"/>
            </a:br>
            <a:r>
              <a:rPr lang="cs-CZ" sz="2800" dirty="0"/>
              <a:t>Skryté odkazy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Skrývání chráníme uživatele od složitosti celého hyperprostoru a snižuje jejich kognitivní přetížení. </a:t>
            </a:r>
            <a:endParaRPr lang="cs-CZ" dirty="0" smtClean="0"/>
          </a:p>
          <a:p>
            <a:r>
              <a:rPr lang="cs-CZ" dirty="0"/>
              <a:t>Brzké adaptivní hypermediální systémy používají velmi jednoduchý způsob skrytí odkazů - v podstatě odstranění odkazů, stejně jako </a:t>
            </a:r>
            <a:r>
              <a:rPr lang="cs-CZ" dirty="0" smtClean="0"/>
              <a:t>kotva, </a:t>
            </a:r>
            <a:r>
              <a:rPr lang="cs-CZ" dirty="0"/>
              <a:t>ze stránky.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91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Adaptivní technologie</a:t>
            </a:r>
            <a:r>
              <a:rPr lang="en-US" dirty="0"/>
              <a:t/>
            </a:r>
            <a:br>
              <a:rPr lang="en-US" dirty="0"/>
            </a:br>
            <a:r>
              <a:rPr lang="cs-CZ" sz="2800" dirty="0"/>
              <a:t>Skryté </a:t>
            </a:r>
            <a:r>
              <a:rPr lang="cs-CZ" sz="2800" dirty="0" smtClean="0"/>
              <a:t>odkazy - příklad</a:t>
            </a:r>
            <a:endParaRPr lang="en-US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700808"/>
            <a:ext cx="8102126" cy="2880320"/>
          </a:xfrm>
        </p:spPr>
      </p:pic>
    </p:spTree>
    <p:extLst>
      <p:ext uri="{BB962C8B-B14F-4D97-AF65-F5344CB8AC3E}">
        <p14:creationId xmlns:p14="http://schemas.microsoft.com/office/powerpoint/2010/main" val="131295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/>
            <a:r>
              <a:rPr lang="cs-CZ" dirty="0"/>
              <a:t>Adaptivní technologie</a:t>
            </a:r>
            <a:r>
              <a:rPr lang="en-US" dirty="0"/>
              <a:t/>
            </a:r>
            <a:br>
              <a:rPr lang="en-US" dirty="0"/>
            </a:br>
            <a:r>
              <a:rPr lang="cs-CZ" sz="2800" b="1" dirty="0"/>
              <a:t>Anotace odkazů</a:t>
            </a:r>
            <a:endParaRPr lang="en-US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47528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Myšlenkou technologie adaptivní anotace je rozšíření propojení s nějakou formou anotace, které uživateli umožňuje se dozvědět více o aktuálním stavu uzlů za anotované odkazy. </a:t>
            </a:r>
            <a:endParaRPr lang="cs-CZ" dirty="0" smtClean="0"/>
          </a:p>
          <a:p>
            <a:r>
              <a:rPr lang="cs-CZ" dirty="0"/>
              <a:t>Tyto poznámky jsou nejčastěji poskytovány ve formě vizuálních narážky</a:t>
            </a:r>
            <a:r>
              <a:rPr lang="cs-CZ" dirty="0" smtClean="0"/>
              <a:t>.</a:t>
            </a:r>
          </a:p>
          <a:p>
            <a:r>
              <a:rPr lang="cs-CZ" dirty="0"/>
              <a:t>Generace adaptivních hypermédií zavádějí několik druhů slovních poznámek, které by mohly být uvedeny vedle </a:t>
            </a:r>
            <a:r>
              <a:rPr lang="cs-CZ" dirty="0" smtClean="0"/>
              <a:t>kotvy, </a:t>
            </a:r>
            <a:r>
              <a:rPr lang="cs-CZ" dirty="0"/>
              <a:t>na stavovém řádku </a:t>
            </a:r>
            <a:r>
              <a:rPr lang="cs-CZ" dirty="0" smtClean="0"/>
              <a:t>prohlížeče, </a:t>
            </a:r>
            <a:r>
              <a:rPr lang="cs-CZ" dirty="0"/>
              <a:t>nebo jako vysvětlivka, která se vnořila, když uživatel myší poukazuje na </a:t>
            </a:r>
            <a:r>
              <a:rPr lang="cs-CZ" dirty="0" smtClean="0"/>
              <a:t>odkaz.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89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Adaptivní navigace v systému ELM-ART</a:t>
            </a:r>
            <a:endParaRPr lang="en-US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980728"/>
            <a:ext cx="6552728" cy="5742946"/>
          </a:xfrm>
        </p:spPr>
      </p:pic>
    </p:spTree>
    <p:extLst>
      <p:ext uri="{BB962C8B-B14F-4D97-AF65-F5344CB8AC3E}">
        <p14:creationId xmlns:p14="http://schemas.microsoft.com/office/powerpoint/2010/main" val="294196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Adaptivní technologie</a:t>
            </a:r>
            <a:r>
              <a:rPr lang="en-US" dirty="0"/>
              <a:t/>
            </a:r>
            <a:br>
              <a:rPr lang="en-US" dirty="0"/>
            </a:br>
            <a:r>
              <a:rPr lang="cs-CZ" sz="2800" dirty="0"/>
              <a:t>Generování odkazů</a:t>
            </a:r>
            <a:endParaRPr lang="en-US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5520"/>
          </a:xfrm>
        </p:spPr>
        <p:txBody>
          <a:bodyPr/>
          <a:lstStyle/>
          <a:p>
            <a:r>
              <a:rPr lang="cs-CZ" dirty="0" smtClean="0"/>
              <a:t>„Nejnovější</a:t>
            </a:r>
            <a:r>
              <a:rPr lang="cs-CZ" dirty="0"/>
              <a:t>" technologie podpory adaptivní navigace. </a:t>
            </a:r>
            <a:endParaRPr lang="cs-CZ" dirty="0" smtClean="0"/>
          </a:p>
          <a:p>
            <a:r>
              <a:rPr lang="cs-CZ" dirty="0"/>
              <a:t>Podpora adaptivní </a:t>
            </a:r>
            <a:r>
              <a:rPr lang="cs-CZ" dirty="0" smtClean="0"/>
              <a:t>navigace:</a:t>
            </a:r>
          </a:p>
          <a:p>
            <a:endParaRPr lang="cs-CZ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42" t="41324" r="15562" b="33791"/>
          <a:stretch>
            <a:fillRect/>
          </a:stretch>
        </p:blipFill>
        <p:spPr bwMode="auto">
          <a:xfrm>
            <a:off x="413239" y="3140968"/>
            <a:ext cx="7888149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428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1699</TotalTime>
  <Words>363</Words>
  <Application>Microsoft Office PowerPoint</Application>
  <PresentationFormat>Předvádění na obrazovce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Podpora adaptivní navigace</vt:lpstr>
      <vt:lpstr>Adaptivní technologie</vt:lpstr>
      <vt:lpstr>Adaptivní technologie Odkazy pořadí</vt:lpstr>
      <vt:lpstr>Adaptivní technologie Skryté odkazy</vt:lpstr>
      <vt:lpstr>Adaptivní technologie Skryté odkazy</vt:lpstr>
      <vt:lpstr>Adaptivní technologie Skryté odkazy - příklad</vt:lpstr>
      <vt:lpstr>Adaptivní technologie Anotace odkazů</vt:lpstr>
      <vt:lpstr>Adaptivní navigace v systému ELM-ART</vt:lpstr>
      <vt:lpstr>Adaptivní technologie Generování odkazů</vt:lpstr>
      <vt:lpstr>Adaptivní technologie Generování odkazů</vt:lpstr>
      <vt:lpstr>Závěr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Michal Radecký</dc:creator>
  <cp:lastModifiedBy>Lenička</cp:lastModifiedBy>
  <cp:revision>193</cp:revision>
  <dcterms:modified xsi:type="dcterms:W3CDTF">2012-10-27T15:49:34Z</dcterms:modified>
</cp:coreProperties>
</file>