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598"/>
    <a:srgbClr val="77787B"/>
    <a:srgbClr val="006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33" autoAdjust="0"/>
  </p:normalViewPr>
  <p:slideViewPr>
    <p:cSldViewPr>
      <p:cViewPr>
        <p:scale>
          <a:sx n="80" d="100"/>
          <a:sy n="80" d="100"/>
        </p:scale>
        <p:origin x="-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C69B083-2B63-4A44-BAEF-7E0AA99F0E98}" type="datetimeFigureOut">
              <a:rPr lang="cs-CZ" smtClean="0"/>
              <a:pPr/>
              <a:t>28.10.2012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D25D56-972D-4858-A597-F17BDC2F0C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318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03F72-DAA0-43CF-86A7-EEB589A4CDE6}" type="datetimeFigureOut">
              <a:rPr lang="cs-CZ" smtClean="0"/>
              <a:pPr/>
              <a:t>28.10.2012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D74DE-EBB1-4A6C-81FD-9843714B0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203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190630"/>
            <a:ext cx="4000496" cy="566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1470025"/>
          </a:xfrm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4214842" cy="285752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110996"/>
            <a:ext cx="714380" cy="83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5143512"/>
            <a:ext cx="762000" cy="8096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5126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4040188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000108"/>
            <a:ext cx="4041775" cy="1174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760" y="4857760"/>
            <a:ext cx="200024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85804" y="285728"/>
            <a:ext cx="8229600" cy="654032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Amor Sans Pro" pitchFamily="50" charset="-18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285728"/>
          </a:xfrm>
          <a:prstGeom prst="rect">
            <a:avLst/>
          </a:prstGeom>
          <a:solidFill>
            <a:srgbClr val="939598">
              <a:alpha val="5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0"/>
            <a:ext cx="214282" cy="571480"/>
          </a:xfrm>
          <a:prstGeom prst="rect">
            <a:avLst/>
          </a:prstGeom>
          <a:solidFill>
            <a:srgbClr val="006FBA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 descr="logo"/>
          <p:cNvPicPr/>
          <p:nvPr/>
        </p:nvPicPr>
        <p:blipFill>
          <a:blip r:embed="rId14" cstate="print">
            <a:grayscl/>
          </a:blip>
          <a:srcRect/>
          <a:stretch>
            <a:fillRect/>
          </a:stretch>
        </p:blipFill>
        <p:spPr bwMode="auto">
          <a:xfrm>
            <a:off x="8929718" y="34290"/>
            <a:ext cx="18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mor Sans Pro" pitchFamily="50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Wingdings" pitchFamily="2" charset="2"/>
        <a:buChar char="§"/>
        <a:defRPr sz="32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4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Tx/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itchFamily="34" charset="0"/>
        <a:buChar char="‐"/>
        <a:defRPr sz="2000" kern="1200">
          <a:solidFill>
            <a:schemeClr val="tx1"/>
          </a:solidFill>
          <a:latin typeface="Amor Sans Pro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/>
              <a:t>Uživatelský model pro adaptivní hypermédia a adaptivní vzdělávací systémy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3861048"/>
            <a:ext cx="4214842" cy="2068282"/>
          </a:xfrm>
        </p:spPr>
        <p:txBody>
          <a:bodyPr>
            <a:normAutofit/>
          </a:bodyPr>
          <a:lstStyle/>
          <a:p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cs-CZ" dirty="0" smtClean="0"/>
              <a:t>Šaloun</a:t>
            </a:r>
            <a:endParaRPr lang="en-US" dirty="0" smtClean="0"/>
          </a:p>
          <a:p>
            <a:r>
              <a:rPr lang="cs-CZ" dirty="0" smtClean="0"/>
              <a:t>VŠB-T</a:t>
            </a:r>
            <a:r>
              <a:rPr lang="en-US" dirty="0" err="1" smtClean="0"/>
              <a:t>echnick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univerzita</a:t>
            </a:r>
            <a:r>
              <a:rPr lang="en-US" dirty="0" smtClean="0"/>
              <a:t> </a:t>
            </a:r>
            <a:r>
              <a:rPr lang="cs-CZ" dirty="0" smtClean="0"/>
              <a:t>Ostrava</a:t>
            </a:r>
            <a:br>
              <a:rPr lang="cs-CZ" dirty="0" smtClean="0"/>
            </a:br>
            <a:r>
              <a:rPr lang="cs-CZ" dirty="0" smtClean="0"/>
              <a:t>FEI, katedra informatiky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Doménový </a:t>
            </a:r>
            <a:r>
              <a:rPr lang="cs-CZ" dirty="0" smtClean="0"/>
              <a:t>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Srdcem pokrytí přístupu k modelování znalostí je strukturovaný doménový model, který rozkládá znalosti o doméně do množiny </a:t>
            </a:r>
            <a:r>
              <a:rPr lang="cs-CZ" i="1" dirty="0"/>
              <a:t>doménových znalostních elementů</a:t>
            </a:r>
            <a:r>
              <a:rPr lang="cs-CZ" dirty="0" smtClean="0"/>
              <a:t>.</a:t>
            </a:r>
          </a:p>
          <a:p>
            <a:r>
              <a:rPr lang="cs-CZ" dirty="0"/>
              <a:t>Tyto prvky mohou být odlišně pojmenovány v různých systémových konceptech, znalostních prvků, tématech, cílech učení, ale ve všech případech popisují základní fragmenty doménových znalostí nebo informací.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Doménový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závislosti na doméně, aplikační oblasti a výběru projektanta, koncepty mohou představovat větší nebo menší kousky doménové znalosti: od poměrně velkého kusu znalosti (tj. téma) až k elementárním </a:t>
            </a:r>
            <a:r>
              <a:rPr lang="cs-CZ" dirty="0" smtClean="0"/>
              <a:t>faktům, pravidlům nebo omezením.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Doménový model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388056" cy="4032448"/>
          </a:xfrm>
        </p:spPr>
      </p:pic>
    </p:spTree>
    <p:extLst>
      <p:ext uri="{BB962C8B-B14F-4D97-AF65-F5344CB8AC3E}">
        <p14:creationId xmlns:p14="http://schemas.microsoft.com/office/powerpoint/2010/main" val="34944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</a:t>
            </a:r>
            <a:r>
              <a:rPr lang="cs-CZ" dirty="0"/>
              <a:t>funkcí doménového modelu je poskytnout rámec pro reprezentaci uživatelské doménové znalosti pomocí pokrytí znalostního modelu</a:t>
            </a:r>
            <a:r>
              <a:rPr lang="cs-CZ" dirty="0" smtClean="0"/>
              <a:t>.</a:t>
            </a:r>
          </a:p>
          <a:p>
            <a:r>
              <a:rPr lang="cs-CZ" dirty="0"/>
              <a:t>I</a:t>
            </a:r>
            <a:r>
              <a:rPr lang="cs-CZ" dirty="0" smtClean="0"/>
              <a:t>ndividuální </a:t>
            </a:r>
            <a:r>
              <a:rPr lang="cs-CZ" dirty="0"/>
              <a:t>uživatelský znalostní model ukládá některá data, která jsou odhadem úrovně uživatelské znalosti tohoto konceptu. </a:t>
            </a:r>
            <a:endParaRPr lang="cs-CZ" dirty="0" smtClean="0"/>
          </a:p>
          <a:p>
            <a:r>
              <a:rPr lang="cs-CZ" dirty="0"/>
              <a:t>Model je silný a flexibilní, protože může měřit nezávisle uživatelské znalosti v různých konceptech.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Znalostní model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nejjednodušší (a nejstarší) formě je to binární hodnota (známá - neznámá), která umožňuje modelu reprezentovat uživatelskou znalost jako pokrytíí doménové znalosti. Tato čistá forma pokrytí modelu byla použita v několika dřívějších AHS.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2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dirty="0"/>
              <a:t>Přístupy uživatelského modelování</a:t>
            </a:r>
            <a:br>
              <a:rPr lang="cs-CZ" sz="3200" dirty="0"/>
            </a:br>
            <a:r>
              <a:rPr lang="cs-CZ" sz="2800" dirty="0"/>
              <a:t>Pokrytí modelování uživatelských </a:t>
            </a:r>
            <a:r>
              <a:rPr lang="cs-CZ" sz="2800" dirty="0" smtClean="0"/>
              <a:t>zájmů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elmi </a:t>
            </a:r>
            <a:r>
              <a:rPr lang="cs-CZ" dirty="0"/>
              <a:t>podobné znalostnímu modelování</a:t>
            </a:r>
            <a:r>
              <a:rPr lang="cs-CZ" dirty="0" smtClean="0"/>
              <a:t>.</a:t>
            </a:r>
          </a:p>
          <a:p>
            <a:r>
              <a:rPr lang="cs-CZ" dirty="0"/>
              <a:t>Zájmy uživatelů jsou reprezentovány jako koncepty</a:t>
            </a:r>
            <a:r>
              <a:rPr lang="cs-CZ" dirty="0" smtClean="0"/>
              <a:t>.</a:t>
            </a:r>
          </a:p>
          <a:p>
            <a:r>
              <a:rPr lang="cs-CZ" dirty="0"/>
              <a:t>D</a:t>
            </a:r>
            <a:r>
              <a:rPr lang="cs-CZ" dirty="0" smtClean="0"/>
              <a:t>oménové </a:t>
            </a:r>
            <a:r>
              <a:rPr lang="cs-CZ" dirty="0"/>
              <a:t>modely používané pro modelování zájmů a používané pro modelování znalostí, jsou mírně odlišné ve své struktuře a velikosti konceptů</a:t>
            </a:r>
            <a:r>
              <a:rPr lang="cs-CZ" dirty="0" smtClean="0"/>
              <a:t>.</a:t>
            </a:r>
          </a:p>
          <a:p>
            <a:r>
              <a:rPr lang="cs-CZ" dirty="0"/>
              <a:t>To je způsobeno především rozdílem v systémových </a:t>
            </a:r>
            <a:r>
              <a:rPr lang="cs-CZ" dirty="0" smtClean="0"/>
              <a:t>typech.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39016"/>
          </a:xfrm>
        </p:spPr>
        <p:txBody>
          <a:bodyPr/>
          <a:lstStyle/>
          <a:p>
            <a:pPr lvl="1"/>
            <a:r>
              <a:rPr lang="cs-CZ" sz="3200" b="1" dirty="0"/>
              <a:t>Uživatelské modelování založené na nejistotě pro adaptivní hypermédia a adaptivní vzdělávací systémy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3472"/>
          </a:xfrm>
        </p:spPr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asto </a:t>
            </a:r>
            <a:r>
              <a:rPr lang="cs-CZ" dirty="0"/>
              <a:t>potřeba pracovat s informacemi, které jsou nejisté (nejsme si jisti, že dostupné informace jsou absolutně pravdivé) a/nebo nepřesné (získané hodnoty nejsou úplně definovány</a:t>
            </a:r>
            <a:r>
              <a:rPr lang="cs-CZ" dirty="0" smtClean="0"/>
              <a:t>).</a:t>
            </a:r>
          </a:p>
          <a:p>
            <a:r>
              <a:rPr lang="cs-CZ" dirty="0"/>
              <a:t>Příklad </a:t>
            </a:r>
            <a:r>
              <a:rPr lang="cs-CZ" dirty="0" smtClean="0"/>
              <a:t>tvrzení: </a:t>
            </a:r>
            <a:r>
              <a:rPr lang="cs-CZ" dirty="0"/>
              <a:t>"uživateli se nepodařila tato otázka, takže s největší pravděpodobností on/ona nezná koncept C", což je nejistá informace.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54032"/>
          </a:xfrm>
        </p:spPr>
        <p:txBody>
          <a:bodyPr/>
          <a:lstStyle/>
          <a:p>
            <a:pPr lvl="1"/>
            <a:r>
              <a:rPr lang="cs-CZ" sz="3200" b="1" dirty="0"/>
              <a:t>Uživatelské modelování založené na nejistotě pro adaptivní hypermédia a adaptivní vzdělávací systémy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5480"/>
          </a:xfrm>
        </p:spPr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živatelské </a:t>
            </a:r>
            <a:r>
              <a:rPr lang="cs-CZ" dirty="0"/>
              <a:t>modelování je doména, v níž existuje mnoho různých zdrojů nejistot a/nebo nepřesností, tedy pro tento účel jsou vhodné číselně - orientované úvahy</a:t>
            </a:r>
            <a:r>
              <a:rPr lang="cs-CZ" dirty="0" smtClean="0"/>
              <a:t>.</a:t>
            </a:r>
          </a:p>
          <a:p>
            <a:r>
              <a:rPr lang="cs-CZ" dirty="0"/>
              <a:t>Další dva běžně používané tpůsoby v tomto kontextu jsou Bayesovské sítě a fuzzy logika.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2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Bayesianových sítí (BNs)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Bayesianova síť může být formálně definována jako:</a:t>
            </a:r>
            <a:endParaRPr lang="en-US" b="1" dirty="0"/>
          </a:p>
          <a:p>
            <a:pPr lvl="0"/>
            <a:r>
              <a:rPr lang="cs-CZ" sz="3000" dirty="0"/>
              <a:t>výrokové proměnné (X1, ..., Xn) (uzly sítě),</a:t>
            </a:r>
            <a:endParaRPr lang="en-US" sz="3000" dirty="0"/>
          </a:p>
          <a:p>
            <a:pPr lvl="0"/>
            <a:r>
              <a:rPr lang="cs-CZ" sz="3000" dirty="0"/>
              <a:t>množina E pravděpodobnostních vztahů mezi proměnnými (hrany sítě).</a:t>
            </a:r>
            <a:endParaRPr lang="en-US" sz="3000" dirty="0"/>
          </a:p>
          <a:p>
            <a:r>
              <a:rPr lang="cs-CZ" b="1" dirty="0"/>
              <a:t>Tak, že:</a:t>
            </a:r>
            <a:endParaRPr lang="en-US" b="1" dirty="0"/>
          </a:p>
          <a:p>
            <a:pPr lvl="0"/>
            <a:r>
              <a:rPr lang="cs-CZ" sz="3000" dirty="0"/>
              <a:t>graf G = (V, E) je acyklický orientovaný graf.</a:t>
            </a:r>
            <a:endParaRPr lang="en-US" sz="3000" dirty="0"/>
          </a:p>
          <a:p>
            <a:pPr lvl="0"/>
            <a:r>
              <a:rPr lang="cs-CZ" sz="3000" dirty="0"/>
              <a:t>podmíněné nezávislostní předpoklady jsou splněny, tj. každý uzel Xi je podmínečně nezávislý na ostatních uzlech (kromě jeho potomků), s ohledem na stav jeho rodičů.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635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4032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/>
              <a:t>Základy Bayesianových sítí (BNs</a:t>
            </a:r>
            <a:r>
              <a:rPr lang="cs-CZ" sz="3200" b="1" dirty="0" smtClean="0"/>
              <a:t>) - příklad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5520"/>
          </a:xfrm>
        </p:spPr>
        <p:txBody>
          <a:bodyPr/>
          <a:lstStyle/>
          <a:p>
            <a:r>
              <a:rPr lang="cs-CZ" dirty="0"/>
              <a:t>Za účelem zjištění, zda student zná určitý doménový element K, můžeme použít výsledek určité události E, která o tom poskytuje důkaz</a:t>
            </a:r>
            <a:r>
              <a:rPr lang="cs-CZ" dirty="0" smtClean="0"/>
              <a:t>.</a:t>
            </a:r>
          </a:p>
          <a:p>
            <a:r>
              <a:rPr lang="cs-CZ" dirty="0"/>
              <a:t>Tato událost může být odpověď na zkoušební předmět, řešení problému, učitelského názor, počet webových stránek relevantních k prvku K, které byly navštíveny, atd.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Adaptivní hypermedia a jiné adaptivní webové systémy (AWS), patří do třídy uživatelské adaptivní softwarové </a:t>
            </a:r>
            <a:r>
              <a:rPr lang="cs-CZ" dirty="0" smtClean="0"/>
              <a:t>systémy.</a:t>
            </a:r>
          </a:p>
          <a:p>
            <a:r>
              <a:rPr lang="cs-CZ" dirty="0"/>
              <a:t>Jeden charakteristický rys adaptivního systému je uživatelský model</a:t>
            </a:r>
            <a:r>
              <a:rPr lang="cs-CZ" dirty="0" smtClean="0"/>
              <a:t>.</a:t>
            </a:r>
          </a:p>
          <a:p>
            <a:r>
              <a:rPr lang="cs-CZ" dirty="0"/>
              <a:t>Uživatelský Model je reprezentace informací o jednotlivých uživatelích, který je nezbytný pro adaptivní systémy, aby přizpůsobení účinku, tj. k chovaní odlišně pro různé uživatele.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Bayesianových sítí (BNs) </a:t>
            </a:r>
            <a:r>
              <a:rPr lang="cs-CZ" dirty="0" smtClean="0"/>
              <a:t>– příklad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7528"/>
          </a:xfrm>
        </p:spPr>
        <p:txBody>
          <a:bodyPr/>
          <a:lstStyle/>
          <a:p>
            <a:r>
              <a:rPr lang="cs-CZ" dirty="0"/>
              <a:t>V tomto případě uzly sítě jsou: uzel K (má znalosti o doméně prvku K), a uzel E (výsledek důkazní události E). </a:t>
            </a:r>
            <a:endParaRPr lang="cs-CZ" dirty="0" smtClean="0"/>
          </a:p>
          <a:p>
            <a:r>
              <a:rPr lang="cs-CZ" dirty="0"/>
              <a:t>V nejjednodušším případě, obě proměnné jsou binární: K mohou být známé nebo neznámé, zatímco důkaz předložený uzlem E může být pozitivní nebo negativní.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ozitivní </a:t>
            </a:r>
            <a:r>
              <a:rPr lang="cs-CZ" dirty="0"/>
              <a:t>stavy (známé, pozitivní) </a:t>
            </a:r>
            <a:r>
              <a:rPr lang="cs-CZ" dirty="0" smtClean="0"/>
              <a:t>značíme 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Bayesianových sítí (BNs) </a:t>
            </a:r>
            <a:r>
              <a:rPr lang="cs-CZ" dirty="0" smtClean="0"/>
              <a:t>– příklad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7528"/>
          </a:xfrm>
        </p:spPr>
        <p:txBody>
          <a:bodyPr/>
          <a:lstStyle/>
          <a:p>
            <a:r>
              <a:rPr lang="cs-CZ" dirty="0"/>
              <a:t>negativní stavy (neznámé, negativní) </a:t>
            </a:r>
            <a:r>
              <a:rPr lang="cs-CZ" dirty="0" smtClean="0"/>
              <a:t>značíme 0.</a:t>
            </a:r>
          </a:p>
          <a:p>
            <a:r>
              <a:rPr lang="cs-CZ" dirty="0" smtClean="0"/>
              <a:t>Jen </a:t>
            </a:r>
            <a:r>
              <a:rPr lang="cs-CZ" dirty="0"/>
              <a:t>jeden vztah: stav proměnné K ovlivňuje (v tomto případě, kauzálně) výsledek události E (následující obrázek).</a:t>
            </a:r>
            <a:endParaRPr lang="en-US" dirty="0"/>
          </a:p>
          <a:p>
            <a:r>
              <a:rPr lang="cs-CZ" dirty="0" smtClean="0"/>
              <a:t>Nejjednodušší BN:</a:t>
            </a: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25144"/>
            <a:ext cx="4104456" cy="98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4032"/>
          </a:xfrm>
        </p:spPr>
        <p:txBody>
          <a:bodyPr/>
          <a:lstStyle/>
          <a:p>
            <a:r>
              <a:rPr lang="cs-CZ" dirty="0"/>
              <a:t>Základy Bayesianových sítí (BNs) </a:t>
            </a:r>
            <a:r>
              <a:rPr lang="cs-CZ" dirty="0" smtClean="0"/>
              <a:t>– příklad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Vzorový koncept by mohl být </a:t>
            </a:r>
            <a:r>
              <a:rPr lang="cs-CZ" dirty="0" smtClean="0"/>
              <a:t>„Přidání </a:t>
            </a:r>
            <a:r>
              <a:rPr lang="cs-CZ" dirty="0"/>
              <a:t>přirozeného </a:t>
            </a:r>
            <a:r>
              <a:rPr lang="cs-CZ" dirty="0" smtClean="0"/>
              <a:t>čísla“.</a:t>
            </a:r>
          </a:p>
          <a:p>
            <a:r>
              <a:rPr lang="cs-CZ" dirty="0" smtClean="0"/>
              <a:t>Jeho </a:t>
            </a:r>
            <a:r>
              <a:rPr lang="cs-CZ" dirty="0"/>
              <a:t>možné hodnoty by mohly být známy a neznámy. </a:t>
            </a:r>
            <a:endParaRPr lang="cs-CZ" dirty="0" smtClean="0"/>
          </a:p>
          <a:p>
            <a:r>
              <a:rPr lang="cs-CZ" dirty="0"/>
              <a:t>Možná, otázka by mohla být "3 + 4", která má možné stavy </a:t>
            </a:r>
            <a:r>
              <a:rPr lang="cs-CZ" i="1" dirty="0"/>
              <a:t>správně</a:t>
            </a:r>
            <a:r>
              <a:rPr lang="cs-CZ" dirty="0"/>
              <a:t> a </a:t>
            </a:r>
            <a:r>
              <a:rPr lang="cs-CZ" i="1" dirty="0" smtClean="0"/>
              <a:t>špatně. 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78970"/>
            <a:ext cx="5184576" cy="95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Bayesianových sítí (BNs) – příklad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Jakmile byla síť definována, může být používána pro vytváření závěrů o doméně</a:t>
            </a:r>
            <a:r>
              <a:rPr lang="cs-CZ" dirty="0" smtClean="0"/>
              <a:t>.</a:t>
            </a:r>
          </a:p>
          <a:p>
            <a:r>
              <a:rPr lang="cs-CZ" dirty="0"/>
              <a:t>Pomocí modelu BN nám pomůže jak v diagnostickém směru (co jsou více pravděpodobné příčiny dané určitým důkazem) a předpovědi směru (jaká je pravděpodobnost, že daná konfigurace proměnných stávů nastane). </a:t>
            </a:r>
            <a:endParaRPr lang="cs-CZ" dirty="0" smtClean="0"/>
          </a:p>
          <a:p>
            <a:r>
              <a:rPr lang="cs-CZ" dirty="0"/>
              <a:t>Pro ilustraci přidáme do našeho příkladu nějaké další uzly (následující obrázek).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8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Bayesianových sítí (BNs) – příklad 2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692898" cy="2952328"/>
          </a:xfrm>
        </p:spPr>
      </p:pic>
    </p:spTree>
    <p:extLst>
      <p:ext uri="{BB962C8B-B14F-4D97-AF65-F5344CB8AC3E}">
        <p14:creationId xmlns:p14="http://schemas.microsoft.com/office/powerpoint/2010/main" val="36654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Společným rysem různých adaptivních webových systémů je aplikace uživatelských modelů (také známé jako profily) které přizpůsobí chování systémů jednotlivým uživatelům</a:t>
            </a:r>
            <a:r>
              <a:rPr lang="cs-CZ" dirty="0" smtClean="0"/>
              <a:t>.</a:t>
            </a:r>
          </a:p>
          <a:p>
            <a:r>
              <a:rPr lang="cs-CZ" dirty="0"/>
              <a:t>Uživatelské modely jsou informace o uživatelích, které jsou nezbytné pro podporu přizpůsobení funkčnosti systémů. 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Adaptivní webové systémy mají řadu přístupů k modelování uživatelů, zkoumají jak organizovat úložiště pro uživatelské informace, jak je naplnit uživatelskými daty, a jak se zachovají současné stavy uživatele</a:t>
            </a:r>
            <a:r>
              <a:rPr lang="cs-CZ" dirty="0" smtClean="0"/>
              <a:t>.</a:t>
            </a:r>
          </a:p>
          <a:p>
            <a:r>
              <a:rPr lang="cs-CZ" dirty="0"/>
              <a:t>Většina moderních adaptivních webových systémů používá funkcionálně založený přístup k zastupení a informačního modelu o uživateli.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6808808" cy="2330799"/>
          </a:xfrm>
        </p:spPr>
      </p:pic>
      <p:sp>
        <p:nvSpPr>
          <p:cNvPr id="5" name="TextovéPole 4"/>
          <p:cNvSpPr txBox="1"/>
          <p:nvPr/>
        </p:nvSpPr>
        <p:spPr>
          <a:xfrm>
            <a:off x="1403648" y="4725143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Uživatelské </a:t>
            </a:r>
            <a:r>
              <a:rPr lang="cs-CZ" sz="3200" dirty="0"/>
              <a:t>modely různých tříd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022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vrstvy </a:t>
            </a:r>
            <a:r>
              <a:rPr lang="cs-CZ" dirty="0" smtClean="0"/>
              <a:t>analýzy </a:t>
            </a:r>
            <a:r>
              <a:rPr lang="cs-CZ" dirty="0"/>
              <a:t>uživatelských </a:t>
            </a:r>
            <a:r>
              <a:rPr lang="cs-CZ" dirty="0" smtClean="0"/>
              <a:t>modelů</a:t>
            </a:r>
          </a:p>
          <a:p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7899403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3200" b="1" dirty="0"/>
              <a:t>Co je modelováno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Můžeme </a:t>
            </a:r>
            <a:r>
              <a:rPr lang="cs-CZ" dirty="0"/>
              <a:t>rozlišit modely, které reprezentují vlastnosti uživatele jako jednotlivce </a:t>
            </a:r>
            <a:r>
              <a:rPr lang="cs-CZ" dirty="0" smtClean="0"/>
              <a:t>od </a:t>
            </a:r>
            <a:r>
              <a:rPr lang="cs-CZ" dirty="0"/>
              <a:t>modelů, které představují aktuální kontext práce uživatele. </a:t>
            </a:r>
            <a:endParaRPr lang="cs-CZ" dirty="0" smtClean="0"/>
          </a:p>
          <a:p>
            <a:r>
              <a:rPr lang="cs-CZ" dirty="0" smtClean="0"/>
              <a:t>Modelujeme:</a:t>
            </a:r>
          </a:p>
          <a:p>
            <a:r>
              <a:rPr lang="cs-CZ" sz="2800" dirty="0" smtClean="0"/>
              <a:t>Znalosti</a:t>
            </a:r>
          </a:p>
          <a:p>
            <a:r>
              <a:rPr lang="cs-CZ" sz="2800" dirty="0" smtClean="0"/>
              <a:t>Zájmy</a:t>
            </a:r>
          </a:p>
          <a:p>
            <a:r>
              <a:rPr lang="cs-CZ" sz="2800" dirty="0" smtClean="0"/>
              <a:t>Cíle a úkoly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54032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/>
              <a:t>Znalosti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Uživatele předmětu učí nebo zastupují doménu v hyperprostoru, která se zdá být nejdůležitější funkce uživatele pro stávající AES a </a:t>
            </a:r>
            <a:r>
              <a:rPr lang="cs-CZ" dirty="0" smtClean="0"/>
              <a:t>AHS.</a:t>
            </a:r>
          </a:p>
          <a:p>
            <a:r>
              <a:rPr lang="cs-CZ" dirty="0"/>
              <a:t>A</a:t>
            </a:r>
            <a:r>
              <a:rPr lang="cs-CZ" dirty="0" smtClean="0"/>
              <a:t>daptivní </a:t>
            </a:r>
            <a:r>
              <a:rPr lang="cs-CZ" dirty="0"/>
              <a:t>systém spoléhá na uživatelovy znalosti, musí uznat změny v uživatelských znalostech a aktualizovat změny v uživatelském modelu.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 smtClean="0"/>
              <a:t>Zájmy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Zájmy uživatele vždy představovaly tu nejdůležitější (a obvykle jedinou) část uživatelského profilu v adaptivním vyhledávání informací a filtračním systému, které řeší velké objemy informací</a:t>
            </a:r>
            <a:r>
              <a:rPr lang="cs-CZ" dirty="0" smtClean="0"/>
              <a:t>.</a:t>
            </a:r>
          </a:p>
          <a:p>
            <a:r>
              <a:rPr lang="cs-CZ" dirty="0"/>
              <a:t>Uživatelské </a:t>
            </a:r>
            <a:r>
              <a:rPr lang="cs-CZ" dirty="0" smtClean="0"/>
              <a:t>zájmy </a:t>
            </a:r>
            <a:r>
              <a:rPr lang="cs-CZ" dirty="0"/>
              <a:t>soutěží s uživatelskými znalostmi. Oba se chtějí stát nejdůležitějším uživatelským znakem pro modelování v AHS.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49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b="1" dirty="0"/>
              <a:t>Cíle a </a:t>
            </a:r>
            <a:r>
              <a:rPr lang="cs-CZ" sz="3200" b="1" dirty="0" smtClean="0"/>
              <a:t>úkoly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Uživatelův cíl nebo úloha představuje bezprostřední účel pro práci uživatele v rámci adaptivního systému. </a:t>
            </a:r>
            <a:endParaRPr lang="cs-CZ" dirty="0" smtClean="0"/>
          </a:p>
          <a:p>
            <a:r>
              <a:rPr lang="cs-CZ" dirty="0"/>
              <a:t>V závislosti na druhu systému,  to může být cíl práce (v aplikačním systému), potřeba okamžité informace (v systémech přístupu k informacím), nebo vzdělávací cíl (ve vzdělávacích systémech). </a:t>
            </a: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dpověď </a:t>
            </a:r>
            <a:r>
              <a:rPr lang="cs-CZ" dirty="0"/>
              <a:t>na otázku "Čeho chce  uživatel skutečně dosáhnout?"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5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úkoly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Uživatelský cíl je nejproměnlivější uživatelská </a:t>
            </a:r>
            <a:r>
              <a:rPr lang="cs-CZ" dirty="0" smtClean="0"/>
              <a:t>vlasnost.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9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54032"/>
          </a:xfrm>
        </p:spPr>
        <p:txBody>
          <a:bodyPr/>
          <a:lstStyle/>
          <a:p>
            <a:pPr lvl="1"/>
            <a:r>
              <a:rPr lang="cs-CZ" sz="3200" b="1" dirty="0"/>
              <a:t>Přístupy uživatelského </a:t>
            </a:r>
            <a:r>
              <a:rPr lang="cs-CZ" sz="3200" b="1" dirty="0" smtClean="0"/>
              <a:t>modelování</a:t>
            </a:r>
            <a:br>
              <a:rPr lang="cs-CZ" sz="3200" b="1" dirty="0" smtClean="0"/>
            </a:br>
            <a:r>
              <a:rPr lang="cs-CZ" sz="2800" b="1" dirty="0"/>
              <a:t>Modelování uživatelských znalostí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3512"/>
          </a:xfrm>
        </p:spPr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dea </a:t>
            </a:r>
            <a:r>
              <a:rPr lang="cs-CZ" dirty="0"/>
              <a:t>modelování znalostí je zastupovat individuální vědomí uživatele jako podmnožinu doménového modelu, který se podobá znalostem experta v oboru.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1061</Words>
  <Application>Microsoft Office PowerPoint</Application>
  <PresentationFormat>Předvádění na obrazovce (4:3)</PresentationFormat>
  <Paragraphs>87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sady Office</vt:lpstr>
      <vt:lpstr>Uživatelský model pro adaptivní hypermédia a adaptivní vzdělávací systémy</vt:lpstr>
      <vt:lpstr>Úvod</vt:lpstr>
      <vt:lpstr>Úvod</vt:lpstr>
      <vt:lpstr>Co je modelováno</vt:lpstr>
      <vt:lpstr>Znalosti</vt:lpstr>
      <vt:lpstr>Zájmy</vt:lpstr>
      <vt:lpstr>Cíle a úkoly</vt:lpstr>
      <vt:lpstr>Cíle a úkoly</vt:lpstr>
      <vt:lpstr>Přístupy uživatelského modelování Modelování uživatelských znalostí </vt:lpstr>
      <vt:lpstr>Doménový model</vt:lpstr>
      <vt:lpstr>Doménový model</vt:lpstr>
      <vt:lpstr>Doménový model</vt:lpstr>
      <vt:lpstr>Znalostní model</vt:lpstr>
      <vt:lpstr>Znalostní model</vt:lpstr>
      <vt:lpstr>Přístupy uživatelského modelování Pokrytí modelování uživatelských zájmů</vt:lpstr>
      <vt:lpstr>Uživatelské modelování založené na nejistotě pro adaptivní hypermédia a adaptivní vzdělávací systémy</vt:lpstr>
      <vt:lpstr>Uživatelské modelování založené na nejistotě pro adaptivní hypermédia a adaptivní vzdělávací systémy</vt:lpstr>
      <vt:lpstr>Základy Bayesianových sítí (BNs)</vt:lpstr>
      <vt:lpstr>Základy Bayesianových sítí (BNs) - příklad</vt:lpstr>
      <vt:lpstr>Základy Bayesianových sítí (BNs) – příklad 1</vt:lpstr>
      <vt:lpstr>Základy Bayesianových sítí (BNs) – příklad 1</vt:lpstr>
      <vt:lpstr>Základy Bayesianových sítí (BNs) – příklad 2</vt:lpstr>
      <vt:lpstr>Základy Bayesianových sítí (BNs) – příklad 2</vt:lpstr>
      <vt:lpstr>Základy Bayesianových sítí (BNs) – příklad 2</vt:lpstr>
      <vt:lpstr>Závěr</vt:lpstr>
      <vt:lpstr>Závěr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Michal Radecký</dc:creator>
  <cp:lastModifiedBy>Lenička</cp:lastModifiedBy>
  <cp:revision>206</cp:revision>
  <dcterms:modified xsi:type="dcterms:W3CDTF">2012-10-28T13:16:50Z</dcterms:modified>
</cp:coreProperties>
</file>